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58" r:id="rId3"/>
    <p:sldId id="259" r:id="rId4"/>
    <p:sldId id="262" r:id="rId5"/>
    <p:sldId id="261" r:id="rId6"/>
    <p:sldId id="260" r:id="rId7"/>
    <p:sldId id="264" r:id="rId8"/>
    <p:sldId id="269" r:id="rId9"/>
    <p:sldId id="265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-114" y="-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7B25D-DB49-4F29-8938-C2FAD95BAC64}" type="datetimeFigureOut">
              <a:rPr lang="ru-RU" smtClean="0"/>
              <a:pPr/>
              <a:t>08.06.2017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A9BA-4EC6-4E4C-A4F2-0089517DE55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6492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7" name="Прямоугольник 6"/>
          <p:cNvSpPr/>
          <p:nvPr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13328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14DA4E3-A7F8-4B2D-8E4F-32D1E065926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7407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14DA4E3-A7F8-4B2D-8E4F-32D1E065926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8740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14DA4E3-A7F8-4B2D-8E4F-32D1E065926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296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xmlns="" val="104998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14DA4E3-A7F8-4B2D-8E4F-32D1E065926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3811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14DA4E3-A7F8-4B2D-8E4F-32D1E065926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518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14DA4E3-A7F8-4B2D-8E4F-32D1E065926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81437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14DA4E3-A7F8-4B2D-8E4F-32D1E065926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766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14DA4E3-A7F8-4B2D-8E4F-32D1E065926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76257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6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814DA4E3-A7F8-4B2D-8E4F-32D1E065926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4232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814DA4E3-A7F8-4B2D-8E4F-32D1E065926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92782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4834759" y="6148552"/>
            <a:ext cx="2123089" cy="5044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C0C42E4A-46AE-45FA-8CD3-FE8182F5EE84}"/>
              </a:ext>
            </a:extLst>
          </p:cNvPr>
          <p:cNvSpPr/>
          <p:nvPr/>
        </p:nvSpPr>
        <p:spPr>
          <a:xfrm>
            <a:off x="1780492" y="165734"/>
            <a:ext cx="8514826" cy="21504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Министерство образования и науки Российской Федерации</a:t>
            </a:r>
          </a:p>
          <a:p>
            <a:pPr algn="ctr"/>
            <a:r>
              <a:rPr lang="ru-RU" dirty="0" smtClean="0"/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dirty="0" smtClean="0"/>
              <a:t>высшего образования</a:t>
            </a:r>
          </a:p>
          <a:p>
            <a:pPr algn="ctr"/>
            <a:r>
              <a:rPr lang="ru-RU" dirty="0" smtClean="0"/>
              <a:t>«Владимирский государственный университет</a:t>
            </a:r>
          </a:p>
          <a:p>
            <a:pPr algn="ctr"/>
            <a:r>
              <a:rPr lang="ru-RU" dirty="0" smtClean="0"/>
              <a:t>имени Александра Григорьевича и Николая Григорьевича Столетовых»</a:t>
            </a:r>
          </a:p>
          <a:p>
            <a:pPr algn="ctr"/>
            <a:r>
              <a:rPr lang="ru-RU" dirty="0" smtClean="0"/>
              <a:t>(</a:t>
            </a:r>
            <a:r>
              <a:rPr lang="ru-RU" dirty="0" smtClean="0"/>
              <a:t>ВлГУ</a:t>
            </a:r>
            <a:r>
              <a:rPr lang="ru-RU" dirty="0" smtClean="0"/>
              <a:t>)</a:t>
            </a:r>
          </a:p>
          <a:p>
            <a:pPr algn="ctr"/>
            <a:r>
              <a:rPr lang="ru-RU" dirty="0" smtClean="0"/>
              <a:t>Колледж инновационных технологий и предпринимательства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08E623A4-2A83-412A-B2A4-9B087E5AA8EA}"/>
              </a:ext>
            </a:extLst>
          </p:cNvPr>
          <p:cNvSpPr/>
          <p:nvPr/>
        </p:nvSpPr>
        <p:spPr>
          <a:xfrm>
            <a:off x="3333659" y="2381044"/>
            <a:ext cx="5293454" cy="52789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D4A5A0C-7FA7-4C36-9D90-A2B615CD4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124" y="3058510"/>
            <a:ext cx="9138407" cy="1097004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МОБИЛЬНОГО ПРИЛОЖЕНИЯ </a:t>
            </a:r>
            <a:b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«Фитнес - тренер»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CF67CE8-4745-46D1-956D-DBFCB749C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268" y="4220950"/>
            <a:ext cx="10058400" cy="1689142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Выполнил студент КИТП 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По специальности 09.02.03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Программирование в компьютерных системах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Группы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ru-RU" dirty="0">
                <a:solidFill>
                  <a:schemeClr val="tx1"/>
                </a:solidFill>
              </a:rPr>
              <a:t>ПКсп-113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Уланов Евгений Юрьевич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Руководитель: Плеханов Александр Александрович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46A6AC25-913E-4027-9A1B-747CE351EA27}"/>
              </a:ext>
            </a:extLst>
          </p:cNvPr>
          <p:cNvSpPr/>
          <p:nvPr/>
        </p:nvSpPr>
        <p:spPr>
          <a:xfrm>
            <a:off x="3556576" y="2481344"/>
            <a:ext cx="4868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Выпускная квалификационная работа на тему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2F4B5C-275B-40FA-B2B5-B2129C3AA7D0}"/>
              </a:ext>
            </a:extLst>
          </p:cNvPr>
          <p:cNvSpPr txBox="1"/>
          <p:nvPr/>
        </p:nvSpPr>
        <p:spPr>
          <a:xfrm>
            <a:off x="4957701" y="6211276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Владимир 2017 г.</a:t>
            </a:r>
          </a:p>
        </p:txBody>
      </p:sp>
      <p:pic>
        <p:nvPicPr>
          <p:cNvPr id="13314" name="Picture 2" descr="http://rud.exdat.com/pars_docs/tw_refs/662/661986/661986_html_6cdd1a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207" y="178676"/>
            <a:ext cx="1986455" cy="19864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014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80E55A1-105D-4C85-A8ED-DB45DA14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098" y="507534"/>
            <a:ext cx="9144000" cy="574646"/>
          </a:xfrm>
        </p:spPr>
        <p:txBody>
          <a:bodyPr/>
          <a:lstStyle/>
          <a:p>
            <a:r>
              <a:rPr lang="ru-RU" dirty="0"/>
              <a:t>Экранные формы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64832A55-E036-4155-8EE6-9B459611B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3468" y="1753299"/>
            <a:ext cx="2566288" cy="4267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E967328-3968-4954-9DCF-1AB73D2B09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4390" y="1753299"/>
            <a:ext cx="2556074" cy="4267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BE25DAF-150E-4E93-896B-FCE93AF707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95098" y="1753299"/>
            <a:ext cx="2741868" cy="4216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5175C9-1F57-4F3F-82EC-36735337F812}"/>
              </a:ext>
            </a:extLst>
          </p:cNvPr>
          <p:cNvSpPr txBox="1"/>
          <p:nvPr/>
        </p:nvSpPr>
        <p:spPr>
          <a:xfrm>
            <a:off x="1264375" y="1224575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Данные формы показывают главное меню и процесс получения информации о упражнении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B1FEBAC6-8C74-4C04-B17E-10FF8A6485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31600" y="1736302"/>
            <a:ext cx="2760423" cy="42338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F8AA45F-682B-4FE6-B0FE-F8B6CC7088F1}"/>
              </a:ext>
            </a:extLst>
          </p:cNvPr>
          <p:cNvSpPr txBox="1"/>
          <p:nvPr/>
        </p:nvSpPr>
        <p:spPr>
          <a:xfrm>
            <a:off x="8728872" y="5970165"/>
            <a:ext cx="2965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Вкладка содержащая информацию</a:t>
            </a:r>
          </a:p>
          <a:p>
            <a:pPr algn="ctr"/>
            <a:r>
              <a:rPr lang="ru-RU" sz="1400" dirty="0"/>
              <a:t> о упражнении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0C24C1B-C12A-4880-9012-5D7FBBB6A392}"/>
              </a:ext>
            </a:extLst>
          </p:cNvPr>
          <p:cNvSpPr txBox="1"/>
          <p:nvPr/>
        </p:nvSpPr>
        <p:spPr>
          <a:xfrm>
            <a:off x="3246795" y="6093204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Вкладка выбора группы мышц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C548986-05B4-4920-B0F4-7C5706CF5DFD}"/>
              </a:ext>
            </a:extLst>
          </p:cNvPr>
          <p:cNvSpPr txBox="1"/>
          <p:nvPr/>
        </p:nvSpPr>
        <p:spPr>
          <a:xfrm>
            <a:off x="6179242" y="6093115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Вкладка выбора упражнения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CB5D69-B3F6-4032-BF71-2783AAECAE03}"/>
              </a:ext>
            </a:extLst>
          </p:cNvPr>
          <p:cNvSpPr txBox="1"/>
          <p:nvPr/>
        </p:nvSpPr>
        <p:spPr>
          <a:xfrm>
            <a:off x="509083" y="6129556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Главное меню приложения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F4C6745C-FB11-4BAE-B9B8-24128DAA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A4E3-A7F8-4B2D-8E4F-32D1E0659267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59800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01781AE-525F-4A72-AF3F-6CE40406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105" y="310392"/>
            <a:ext cx="9144000" cy="610299"/>
          </a:xfrm>
        </p:spPr>
        <p:txBody>
          <a:bodyPr/>
          <a:lstStyle/>
          <a:p>
            <a:r>
              <a:rPr lang="ru-RU" dirty="0"/>
              <a:t>Экранные формы калькуляторов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AAA1F296-D23B-48DC-AEE5-3A5DD37F5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20997" y="1338043"/>
            <a:ext cx="2311498" cy="356849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47CD192-9512-4F69-B52E-5FD1ADD98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4849" y="1338045"/>
            <a:ext cx="2331774" cy="35684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15C9E09-E67E-410F-A6E5-0CC0993AE7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72357" y="1338043"/>
            <a:ext cx="2323939" cy="35684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BD908075-C970-4307-B81A-0AFD33BBD4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4993" y="1338043"/>
            <a:ext cx="2340502" cy="35684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D008C87-45D9-483D-B873-6EE21AE507DE}"/>
              </a:ext>
            </a:extLst>
          </p:cNvPr>
          <p:cNvSpPr txBox="1"/>
          <p:nvPr/>
        </p:nvSpPr>
        <p:spPr>
          <a:xfrm>
            <a:off x="696325" y="890528"/>
            <a:ext cx="792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Данные формы показывают процесс работы с спортивными калькуляторами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4F4E381-E971-4123-AAB0-3B9CEEC42EC1}"/>
              </a:ext>
            </a:extLst>
          </p:cNvPr>
          <p:cNvSpPr txBox="1"/>
          <p:nvPr/>
        </p:nvSpPr>
        <p:spPr>
          <a:xfrm>
            <a:off x="316597" y="5340136"/>
            <a:ext cx="472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Все расчеты ведутся по формулам </a:t>
            </a:r>
            <a:r>
              <a:rPr lang="ru-RU" dirty="0" err="1"/>
              <a:t>Эйпли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F137FE-2A23-4317-8F21-93CEDF8CB99D}"/>
                  </a:ext>
                </a:extLst>
              </p:cNvPr>
              <p:cNvSpPr txBox="1"/>
              <p:nvPr/>
            </p:nvSpPr>
            <p:spPr>
              <a:xfrm>
                <a:off x="1460712" y="5770430"/>
                <a:ext cx="3720570" cy="5235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1ПМ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вес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(1.013 −0.0267123×пов)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7F137FE-2A23-4317-8F21-93CEDF8CB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712" y="5770430"/>
                <a:ext cx="3720570" cy="523541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8F2323-117B-4AE4-97B9-77E78DDAC642}"/>
                  </a:ext>
                </a:extLst>
              </p:cNvPr>
              <p:cNvSpPr txBox="1"/>
              <p:nvPr/>
            </p:nvSpPr>
            <p:spPr>
              <a:xfrm>
                <a:off x="9132433" y="5694544"/>
                <a:ext cx="1997342" cy="721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пов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(1ПМ−вес)</m:t>
                          </m:r>
                        </m:num>
                        <m:den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вес</m:t>
                              </m:r>
                            </m:num>
                            <m:den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0.033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28F2323-117B-4AE4-97B9-77E78DDAC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433" y="5694544"/>
                <a:ext cx="1997342" cy="721351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4755D2-20C8-4C90-8009-D62337AE35BF}"/>
                  </a:ext>
                </a:extLst>
              </p:cNvPr>
              <p:cNvSpPr txBox="1"/>
              <p:nvPr/>
            </p:nvSpPr>
            <p:spPr>
              <a:xfrm>
                <a:off x="6265588" y="5770430"/>
                <a:ext cx="1782539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вес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30×1МП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(пов+30)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64755D2-20C8-4C90-8009-D62337AE3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588" y="5770430"/>
                <a:ext cx="1782539" cy="56958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2FF591E-3DDF-484F-B19D-34FCE7C0C2B5}"/>
              </a:ext>
            </a:extLst>
          </p:cNvPr>
          <p:cNvSpPr txBox="1"/>
          <p:nvPr/>
        </p:nvSpPr>
        <p:spPr>
          <a:xfrm>
            <a:off x="452627" y="6415895"/>
            <a:ext cx="1105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Где 1ПМ – это максимальный вес на один подход</a:t>
            </a:r>
            <a:r>
              <a:rPr lang="en-US" dirty="0"/>
              <a:t>;</a:t>
            </a:r>
            <a:r>
              <a:rPr lang="ru-RU" dirty="0"/>
              <a:t> </a:t>
            </a:r>
            <a:r>
              <a:rPr lang="ru-RU" dirty="0" err="1"/>
              <a:t>пов</a:t>
            </a:r>
            <a:r>
              <a:rPr lang="ru-RU" dirty="0"/>
              <a:t> – это количество повторений</a:t>
            </a:r>
            <a:r>
              <a:rPr lang="en-US" dirty="0"/>
              <a:t>;</a:t>
            </a:r>
            <a:r>
              <a:rPr lang="ru-RU" dirty="0"/>
              <a:t> вес – это рабочий вес</a:t>
            </a:r>
            <a:r>
              <a:rPr lang="en-US" dirty="0"/>
              <a:t>;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46140AB-0575-4B17-9B85-3C7B693B7F00}"/>
              </a:ext>
            </a:extLst>
          </p:cNvPr>
          <p:cNvSpPr txBox="1"/>
          <p:nvPr/>
        </p:nvSpPr>
        <p:spPr>
          <a:xfrm>
            <a:off x="618077" y="4848965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Вкладка </a:t>
            </a:r>
            <a:r>
              <a:rPr lang="en-US" sz="1400" dirty="0"/>
              <a:t>“</a:t>
            </a:r>
            <a:r>
              <a:rPr lang="ru-RU" sz="1400" dirty="0"/>
              <a:t>Калькуляторы</a:t>
            </a:r>
            <a:r>
              <a:rPr lang="en-US" sz="1400" dirty="0"/>
              <a:t>”</a:t>
            </a:r>
            <a:endParaRPr lang="ru-RU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0260B48-455F-41A3-83E4-009BA3059C42}"/>
              </a:ext>
            </a:extLst>
          </p:cNvPr>
          <p:cNvSpPr txBox="1"/>
          <p:nvPr/>
        </p:nvSpPr>
        <p:spPr>
          <a:xfrm>
            <a:off x="3466517" y="482531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Вкладка </a:t>
            </a:r>
            <a:r>
              <a:rPr lang="en-US" sz="1400" dirty="0"/>
              <a:t>“</a:t>
            </a:r>
            <a:r>
              <a:rPr lang="ru-RU" sz="1400" dirty="0"/>
              <a:t>Калькулятор </a:t>
            </a:r>
          </a:p>
          <a:p>
            <a:pPr algn="ctr"/>
            <a:r>
              <a:rPr lang="ru-RU" sz="1400" dirty="0"/>
              <a:t>максимального веса</a:t>
            </a:r>
            <a:r>
              <a:rPr lang="en-US" sz="1400" dirty="0"/>
              <a:t>”</a:t>
            </a:r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BD4A7A6-27D0-4C37-A4DF-A3BFA3AEA967}"/>
              </a:ext>
            </a:extLst>
          </p:cNvPr>
          <p:cNvSpPr txBox="1"/>
          <p:nvPr/>
        </p:nvSpPr>
        <p:spPr>
          <a:xfrm>
            <a:off x="6260645" y="4838433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Вкладка </a:t>
            </a:r>
            <a:r>
              <a:rPr lang="en-US" sz="1400" dirty="0"/>
              <a:t>“</a:t>
            </a:r>
            <a:r>
              <a:rPr lang="ru-RU" sz="1400" dirty="0"/>
              <a:t>Калькулятор </a:t>
            </a:r>
          </a:p>
          <a:p>
            <a:pPr algn="ctr"/>
            <a:r>
              <a:rPr lang="ru-RU" sz="1400" dirty="0"/>
              <a:t>рабочего веса</a:t>
            </a:r>
            <a:r>
              <a:rPr lang="en-US" sz="1400" dirty="0"/>
              <a:t>”</a:t>
            </a:r>
            <a:endParaRPr lang="ru-RU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D601582-7D58-41CB-94B8-9E253F33FC35}"/>
              </a:ext>
            </a:extLst>
          </p:cNvPr>
          <p:cNvSpPr txBox="1"/>
          <p:nvPr/>
        </p:nvSpPr>
        <p:spPr>
          <a:xfrm>
            <a:off x="9030318" y="4838433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Вкладка </a:t>
            </a:r>
            <a:r>
              <a:rPr lang="en-US" sz="1400" dirty="0"/>
              <a:t>“</a:t>
            </a:r>
            <a:r>
              <a:rPr lang="ru-RU" sz="1400" dirty="0"/>
              <a:t>Калькулятор </a:t>
            </a:r>
          </a:p>
          <a:p>
            <a:pPr algn="ctr"/>
            <a:r>
              <a:rPr lang="ru-RU" sz="1400" dirty="0"/>
              <a:t>повторений</a:t>
            </a:r>
            <a:r>
              <a:rPr lang="en-US" sz="1400" dirty="0"/>
              <a:t>”</a:t>
            </a:r>
            <a:endParaRPr lang="ru-RU" sz="1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87FA4BF-4515-4042-9C17-C364C586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A4E3-A7F8-4B2D-8E4F-32D1E0659267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8777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83DDC5D-5CF3-4C71-BC4F-1B550E21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5C7DCD3-BC91-4155-BE8C-EEB0C688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ходе выполнения выпускной квалификационной работы было разработано и протестирован мобильное приложение «Фитнес-тренер». </a:t>
            </a:r>
          </a:p>
          <a:p>
            <a:r>
              <a:rPr lang="ru-RU" dirty="0"/>
              <a:t>Предполагаемая область применения разрабатываемого продукта: размещение на торговой площадке </a:t>
            </a:r>
            <a:r>
              <a:rPr lang="en-US" dirty="0"/>
              <a:t>Google </a:t>
            </a:r>
            <a:r>
              <a:rPr lang="en-US" dirty="0" err="1"/>
              <a:t>PlayMarket</a:t>
            </a:r>
            <a:r>
              <a:rPr lang="ru-RU" dirty="0"/>
              <a:t>.</a:t>
            </a:r>
          </a:p>
          <a:p>
            <a:r>
              <a:rPr lang="ru-RU" dirty="0"/>
              <a:t>Таким образом, поставленные цели и задачи выпускной квалификационной работы решены, однако данная работа не претендует на глубину теоретического и практического уровней и может быть потом усовершенствована и продолжена в других аспектах.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CA86268-FC76-41EF-8A8D-2298D16E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A4E3-A7F8-4B2D-8E4F-32D1E0659267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8694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4834759" y="6148552"/>
            <a:ext cx="2123089" cy="5044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C0C42E4A-46AE-45FA-8CD3-FE8182F5EE84}"/>
              </a:ext>
            </a:extLst>
          </p:cNvPr>
          <p:cNvSpPr/>
          <p:nvPr/>
        </p:nvSpPr>
        <p:spPr>
          <a:xfrm>
            <a:off x="1780492" y="165734"/>
            <a:ext cx="8514826" cy="21504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Министерство образования и науки Российской Федерации</a:t>
            </a:r>
          </a:p>
          <a:p>
            <a:pPr algn="ctr"/>
            <a:r>
              <a:rPr lang="ru-RU" dirty="0" smtClean="0"/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dirty="0" smtClean="0"/>
              <a:t>высшего образования</a:t>
            </a:r>
          </a:p>
          <a:p>
            <a:pPr algn="ctr"/>
            <a:r>
              <a:rPr lang="ru-RU" dirty="0" smtClean="0"/>
              <a:t>«Владимирский государственный университет</a:t>
            </a:r>
          </a:p>
          <a:p>
            <a:pPr algn="ctr"/>
            <a:r>
              <a:rPr lang="ru-RU" dirty="0" smtClean="0"/>
              <a:t>имени Александра Григорьевича и Николая Григорьевича Столетовых»</a:t>
            </a:r>
          </a:p>
          <a:p>
            <a:pPr algn="ctr"/>
            <a:r>
              <a:rPr lang="ru-RU" dirty="0" smtClean="0"/>
              <a:t>(</a:t>
            </a:r>
            <a:r>
              <a:rPr lang="ru-RU" dirty="0" smtClean="0"/>
              <a:t>ВлГУ</a:t>
            </a:r>
            <a:r>
              <a:rPr lang="ru-RU" dirty="0" smtClean="0"/>
              <a:t>)</a:t>
            </a:r>
          </a:p>
          <a:p>
            <a:pPr algn="ctr"/>
            <a:r>
              <a:rPr lang="ru-RU" dirty="0" smtClean="0"/>
              <a:t>Колледж инновационных технологий и предпринимательства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08E623A4-2A83-412A-B2A4-9B087E5AA8EA}"/>
              </a:ext>
            </a:extLst>
          </p:cNvPr>
          <p:cNvSpPr/>
          <p:nvPr/>
        </p:nvSpPr>
        <p:spPr>
          <a:xfrm>
            <a:off x="3333659" y="2381044"/>
            <a:ext cx="5293454" cy="52789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D4A5A0C-7FA7-4C36-9D90-A2B615CD4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124" y="3058510"/>
            <a:ext cx="9138407" cy="1097004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МОБИЛЬНОГО ПРИЛОЖЕНИЯ </a:t>
            </a:r>
            <a:b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«Фитнес - тренер»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CF67CE8-4745-46D1-956D-DBFCB749C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268" y="4220950"/>
            <a:ext cx="10058400" cy="1689142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Выполнил студент КИТП 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По специальности 09.02.03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Программирование в компьютерных системах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Группы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ru-RU" dirty="0">
                <a:solidFill>
                  <a:schemeClr val="tx1"/>
                </a:solidFill>
              </a:rPr>
              <a:t>ПКсп-113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Уланов Евгений Юрьевич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Руководитель: Плеханов Александр Александрович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46A6AC25-913E-4027-9A1B-747CE351EA27}"/>
              </a:ext>
            </a:extLst>
          </p:cNvPr>
          <p:cNvSpPr/>
          <p:nvPr/>
        </p:nvSpPr>
        <p:spPr>
          <a:xfrm>
            <a:off x="3556576" y="2481344"/>
            <a:ext cx="4868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Выпускная квалификационная работа на тему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2F4B5C-275B-40FA-B2B5-B2129C3AA7D0}"/>
              </a:ext>
            </a:extLst>
          </p:cNvPr>
          <p:cNvSpPr txBox="1"/>
          <p:nvPr/>
        </p:nvSpPr>
        <p:spPr>
          <a:xfrm>
            <a:off x="4957701" y="6211276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Владимир 2017 г.</a:t>
            </a:r>
          </a:p>
        </p:txBody>
      </p:sp>
      <p:pic>
        <p:nvPicPr>
          <p:cNvPr id="13314" name="Picture 2" descr="http://rud.exdat.com/pars_docs/tw_refs/662/661986/661986_html_6cdd1a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207" y="178676"/>
            <a:ext cx="1986455" cy="19864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6014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578D683-6DA5-4E0F-B169-D4889586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 ВКР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F9B8580-97C9-4921-B414-C5CF7951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ВКР</a:t>
            </a:r>
            <a:r>
              <a:rPr lang="en-US" dirty="0"/>
              <a:t>: </a:t>
            </a:r>
          </a:p>
          <a:p>
            <a:pPr lvl="1"/>
            <a:r>
              <a:rPr lang="ru-RU" dirty="0"/>
              <a:t>Разработка мобильно приложения с функционалом фитнес-тренера</a:t>
            </a:r>
            <a:endParaRPr lang="en-US" dirty="0"/>
          </a:p>
          <a:p>
            <a:r>
              <a:rPr lang="ru-RU" dirty="0"/>
              <a:t>Задачи ВКР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Научиться самостоятельно создавать полноценный программный продукт</a:t>
            </a:r>
          </a:p>
          <a:p>
            <a:pPr lvl="1"/>
            <a:r>
              <a:rPr lang="ru-RU" dirty="0"/>
              <a:t>Освоить объектно-ориентированный язык программирования </a:t>
            </a:r>
            <a:r>
              <a:rPr lang="en-US" dirty="0"/>
              <a:t>Java</a:t>
            </a:r>
            <a:endParaRPr lang="ru-RU" dirty="0"/>
          </a:p>
          <a:p>
            <a:pPr lvl="1"/>
            <a:r>
              <a:rPr lang="ru-RU" dirty="0"/>
              <a:t>Научиться пользоваться средой разработки </a:t>
            </a:r>
            <a:r>
              <a:rPr lang="en-US" dirty="0"/>
              <a:t>Android Studio</a:t>
            </a:r>
          </a:p>
          <a:p>
            <a:pPr lvl="1"/>
            <a:r>
              <a:rPr lang="ru-RU" dirty="0"/>
              <a:t>Продемонстрировать навыки программирования полученные во время обучения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246E4C1-5114-43B5-A2F1-F9FD7363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A4E3-A7F8-4B2D-8E4F-32D1E0659267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7164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FE4A6C9-9F63-4EEC-8166-43A0FB23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1" y="213919"/>
            <a:ext cx="5044580" cy="1143000"/>
          </a:xfrm>
        </p:spPr>
        <p:txBody>
          <a:bodyPr>
            <a:normAutofit/>
          </a:bodyPr>
          <a:lstStyle/>
          <a:p>
            <a:r>
              <a:rPr lang="ru-RU" sz="3200" dirty="0"/>
              <a:t>Введение в тему дипломной работы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A06F3BE-F1C6-4390-AF73-6B3F6450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51" y="1510018"/>
            <a:ext cx="5044580" cy="4267200"/>
          </a:xfrm>
        </p:spPr>
        <p:txBody>
          <a:bodyPr/>
          <a:lstStyle/>
          <a:p>
            <a:r>
              <a:rPr lang="ru-RU" dirty="0"/>
              <a:t>Главной задачей является создание работоспособной и эффективной программы для мобильной операционной системы </a:t>
            </a:r>
            <a:r>
              <a:rPr lang="en-US" dirty="0"/>
              <a:t>Android </a:t>
            </a:r>
            <a:r>
              <a:rPr lang="ru-RU" dirty="0"/>
              <a:t>обеспечивающую функции фитнес-тренера. </a:t>
            </a:r>
          </a:p>
          <a:p>
            <a:r>
              <a:rPr lang="ru-RU" dirty="0"/>
              <a:t>Данная программа предназначена для объяснения новичкам в спорте, какие есть базовые физические упражнения на разные группы мышц и правильность их выполнения.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43C8076-B9F8-42F0-BB0E-BBA0A84D9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94528" y="3462980"/>
            <a:ext cx="2102113" cy="1869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DC062E3-1F63-478C-821E-51CA17140546}"/>
              </a:ext>
            </a:extLst>
          </p:cNvPr>
          <p:cNvSpPr txBox="1"/>
          <p:nvPr/>
        </p:nvSpPr>
        <p:spPr>
          <a:xfrm>
            <a:off x="5687736" y="279701"/>
            <a:ext cx="6917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Актуальность выбранной темы </a:t>
            </a:r>
            <a:endParaRPr lang="en-US" sz="3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ru-RU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определяется следующим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</a:t>
            </a:r>
            <a:endParaRPr lang="ru-RU" sz="3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xmlns="" id="{6ECCA0A2-6E15-4D6E-A612-70C33C8D035E}"/>
              </a:ext>
            </a:extLst>
          </p:cNvPr>
          <p:cNvCxnSpPr/>
          <p:nvPr/>
        </p:nvCxnSpPr>
        <p:spPr>
          <a:xfrm>
            <a:off x="5274722" y="278012"/>
            <a:ext cx="0" cy="444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BD83E6E9-A29B-4101-8E5E-4A4502EBAD6E}"/>
              </a:ext>
            </a:extLst>
          </p:cNvPr>
          <p:cNvSpPr/>
          <p:nvPr/>
        </p:nvSpPr>
        <p:spPr>
          <a:xfrm>
            <a:off x="5497585" y="151001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Экономия денежных средств пользователей путем отказа от персонального тренера.</a:t>
            </a:r>
            <a:endParaRPr lang="en-US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Популярность фитнеса</a:t>
            </a:r>
            <a:r>
              <a:rPr lang="en-US" dirty="0"/>
              <a:t> </a:t>
            </a:r>
            <a:r>
              <a:rPr lang="ru-RU" dirty="0"/>
              <a:t>и здорового образа жизни стремительно растет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2AC584E-BAD8-4E0D-89A3-23F4EA1F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A4E3-A7F8-4B2D-8E4F-32D1E0659267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6180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66ADEBA-73E1-47E9-9C31-866F7C76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средств для разработки ВКР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F76C9C6-2C55-4947-8037-46E4D889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Studio</a:t>
            </a:r>
            <a:endParaRPr lang="ru-RU" dirty="0"/>
          </a:p>
          <a:p>
            <a:pPr lvl="1"/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err="1"/>
              <a:t>Studio</a:t>
            </a:r>
            <a:r>
              <a:rPr lang="ru-RU" dirty="0"/>
              <a:t> - это интегрированная среда разработки под </a:t>
            </a:r>
            <a:r>
              <a:rPr lang="ru-RU" dirty="0" err="1"/>
              <a:t>Android</a:t>
            </a:r>
            <a:r>
              <a:rPr lang="ru-RU" dirty="0"/>
              <a:t>, основанная на </a:t>
            </a:r>
            <a:r>
              <a:rPr lang="ru-RU" dirty="0" err="1"/>
              <a:t>IntelliJ</a:t>
            </a:r>
            <a:r>
              <a:rPr lang="ru-RU" dirty="0"/>
              <a:t> IDEA.</a:t>
            </a:r>
            <a:endParaRPr lang="en-US" dirty="0"/>
          </a:p>
          <a:p>
            <a:r>
              <a:rPr lang="en-US" dirty="0"/>
              <a:t>DB </a:t>
            </a:r>
            <a:r>
              <a:rPr lang="en-US" dirty="0" err="1"/>
              <a:t>Drowser</a:t>
            </a:r>
            <a:r>
              <a:rPr lang="en-US" dirty="0"/>
              <a:t> for SQLite</a:t>
            </a:r>
            <a:r>
              <a:rPr lang="ru-RU" dirty="0"/>
              <a:t> </a:t>
            </a:r>
          </a:p>
          <a:p>
            <a:pPr lvl="1"/>
            <a:r>
              <a:rPr lang="en-US" dirty="0"/>
              <a:t>DB </a:t>
            </a:r>
            <a:r>
              <a:rPr lang="en-US" dirty="0" err="1"/>
              <a:t>Drowser</a:t>
            </a:r>
            <a:r>
              <a:rPr lang="en-US" dirty="0"/>
              <a:t> for SQLite</a:t>
            </a:r>
            <a:r>
              <a:rPr lang="ru-RU" dirty="0"/>
              <a:t> - это </a:t>
            </a:r>
            <a:r>
              <a:rPr lang="ru-RU" dirty="0" err="1"/>
              <a:t>open</a:t>
            </a:r>
            <a:r>
              <a:rPr lang="ru-RU" dirty="0"/>
              <a:t> </a:t>
            </a:r>
            <a:r>
              <a:rPr lang="ru-RU" dirty="0" err="1"/>
              <a:t>source</a:t>
            </a:r>
            <a:r>
              <a:rPr lang="ru-RU" dirty="0"/>
              <a:t> GUI среда разработки для создания, проектирования и редактирования файлов баз данных основанных на </a:t>
            </a:r>
            <a:r>
              <a:rPr lang="ru-RU" dirty="0" err="1"/>
              <a:t>SQLite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SQLite</a:t>
            </a:r>
            <a:endParaRPr lang="ru-RU" dirty="0"/>
          </a:p>
          <a:p>
            <a:pPr lvl="1"/>
            <a:r>
              <a:rPr lang="en-US" dirty="0"/>
              <a:t>SQLite</a:t>
            </a:r>
            <a:r>
              <a:rPr lang="ru-RU" dirty="0"/>
              <a:t> – это встраиваемая кроссплатформенная БД, поддерживающая основной набор команд </a:t>
            </a:r>
            <a:r>
              <a:rPr lang="en-US" dirty="0"/>
              <a:t>SQL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7E087F5-6E84-4446-ABAE-39491FD5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A4E3-A7F8-4B2D-8E4F-32D1E0659267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4845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545ED4E-5780-4A03-A84B-EA4352E8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4949"/>
            <a:ext cx="9144000" cy="660633"/>
          </a:xfrm>
        </p:spPr>
        <p:txBody>
          <a:bodyPr/>
          <a:lstStyle/>
          <a:p>
            <a:r>
              <a:rPr lang="ru-RU" dirty="0"/>
              <a:t>Процесс работы с приложением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7A88C8B-88B2-4313-BDC5-2AB416AEB722}"/>
              </a:ext>
            </a:extLst>
          </p:cNvPr>
          <p:cNvSpPr txBox="1"/>
          <p:nvPr/>
        </p:nvSpPr>
        <p:spPr>
          <a:xfrm>
            <a:off x="268448" y="5519956"/>
            <a:ext cx="11835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Входные данные</a:t>
            </a:r>
            <a:r>
              <a:rPr lang="en-US" dirty="0"/>
              <a:t>:</a:t>
            </a:r>
            <a:r>
              <a:rPr lang="ru-RU" dirty="0"/>
              <a:t> Информация о упражнениях, значения параметров для калькуляторов.</a:t>
            </a:r>
          </a:p>
          <a:p>
            <a:endParaRPr lang="ru-RU" dirty="0"/>
          </a:p>
          <a:p>
            <a:r>
              <a:rPr lang="ru-RU" dirty="0"/>
              <a:t>Выходные данные</a:t>
            </a:r>
            <a:r>
              <a:rPr lang="en-US" dirty="0"/>
              <a:t>: </a:t>
            </a:r>
            <a:r>
              <a:rPr lang="ru-RU" dirty="0"/>
              <a:t>Информация о выбранном упражнении, информация о авторе, результаты расчета спортивных </a:t>
            </a:r>
          </a:p>
          <a:p>
            <a:r>
              <a:rPr lang="ru-RU" dirty="0"/>
              <a:t>калькулятором.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05BF4925-C623-4A8F-B35D-9880096FFA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773" y="1407205"/>
            <a:ext cx="5591021" cy="3861125"/>
          </a:xfrm>
          <a:prstGeom prst="rect">
            <a:avLst/>
          </a:prstGeom>
        </p:spPr>
      </p:pic>
      <p:sp>
        <p:nvSpPr>
          <p:cNvPr id="17" name="Объект 16">
            <a:extLst>
              <a:ext uri="{FF2B5EF4-FFF2-40B4-BE49-F238E27FC236}">
                <a16:creationId xmlns:a16="http://schemas.microsoft.com/office/drawing/2014/main" xmlns="" id="{89D73505-DCE6-4633-B715-60845C9CB45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-296411" y="2567031"/>
            <a:ext cx="45719" cy="142613"/>
          </a:xfrm>
        </p:spPr>
        <p:txBody>
          <a:bodyPr>
            <a:normAutofit fontScale="25000" lnSpcReduction="20000"/>
          </a:bodyPr>
          <a:lstStyle/>
          <a:p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316A054C-3CE7-491F-A092-3F7E9F5438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8888" y="1517363"/>
            <a:ext cx="5929263" cy="375096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44E388-861B-4E13-8915-5CB99195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A4E3-A7F8-4B2D-8E4F-32D1E0659267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461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96FB799-05FC-49EE-A128-DAE1C865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78" y="1041686"/>
            <a:ext cx="9144000" cy="574646"/>
          </a:xfrm>
        </p:spPr>
        <p:txBody>
          <a:bodyPr/>
          <a:lstStyle/>
          <a:p>
            <a:r>
              <a:rPr lang="ru-RU" dirty="0"/>
              <a:t>Практическая часть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A2F8217-E448-4202-88B3-3BDADE863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541" y="2119984"/>
            <a:ext cx="5455640" cy="4267200"/>
          </a:xfrm>
        </p:spPr>
        <p:txBody>
          <a:bodyPr/>
          <a:lstStyle/>
          <a:p>
            <a:r>
              <a:rPr lang="ru-RU" dirty="0"/>
              <a:t>Была разработана программа </a:t>
            </a:r>
            <a:r>
              <a:rPr lang="en-US" dirty="0"/>
              <a:t>“</a:t>
            </a:r>
            <a:r>
              <a:rPr lang="ru-RU" dirty="0"/>
              <a:t>Фитнес-тренер</a:t>
            </a:r>
            <a:r>
              <a:rPr lang="en-US" dirty="0"/>
              <a:t>”</a:t>
            </a:r>
            <a:r>
              <a:rPr lang="ru-RU" dirty="0"/>
              <a:t> для мобильной ОС </a:t>
            </a:r>
            <a:r>
              <a:rPr lang="en-US" dirty="0"/>
              <a:t>Android</a:t>
            </a:r>
          </a:p>
          <a:p>
            <a:r>
              <a:rPr lang="ru-RU" dirty="0"/>
              <a:t>Спроектирован индивидуальный дизайн</a:t>
            </a:r>
          </a:p>
          <a:p>
            <a:r>
              <a:rPr lang="ru-RU" dirty="0"/>
              <a:t>Проанализированы техники выполнения множества физических упражнений. Лучшие из них добавлены в программу</a:t>
            </a:r>
          </a:p>
          <a:p>
            <a:r>
              <a:rPr lang="ru-RU" dirty="0"/>
              <a:t>В программе реализованы специальные спортивные калькуляторы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CD6A067-44FA-4B29-A4EC-63BA21FB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A4E3-A7F8-4B2D-8E4F-32D1E0659267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4819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EAF279A-2AA2-4983-91CF-2ECF56CE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функциональные возможности приложения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B2924C4-3000-4448-B486-D5FCBAA21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358189"/>
            <a:ext cx="9144000" cy="2711116"/>
          </a:xfrm>
        </p:spPr>
        <p:txBody>
          <a:bodyPr/>
          <a:lstStyle/>
          <a:p>
            <a:r>
              <a:rPr lang="ru-RU" dirty="0"/>
              <a:t>Просмотр техники физических упражнений</a:t>
            </a:r>
            <a:r>
              <a:rPr lang="en-US" dirty="0"/>
              <a:t>;</a:t>
            </a:r>
          </a:p>
          <a:p>
            <a:r>
              <a:rPr lang="ru-RU" dirty="0"/>
              <a:t>Калькулятор рабочего веса</a:t>
            </a:r>
            <a:r>
              <a:rPr lang="en-US" dirty="0"/>
              <a:t>;</a:t>
            </a:r>
          </a:p>
          <a:p>
            <a:r>
              <a:rPr lang="ru-RU" dirty="0"/>
              <a:t>Калькулятор количества повторений</a:t>
            </a:r>
            <a:r>
              <a:rPr lang="en-US" dirty="0"/>
              <a:t>;</a:t>
            </a:r>
          </a:p>
          <a:p>
            <a:r>
              <a:rPr lang="ru-RU" dirty="0"/>
              <a:t>Калькулятор максимального веса на одно повторение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Просмотр информации об авторе и возможностей с ним связаться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E4D36CC-E242-48C4-BEBE-F845F04E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A4E3-A7F8-4B2D-8E4F-32D1E0659267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9325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E0695D1-CF9B-42B3-A4A7-4FE27434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вариантов использования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6A6C7CD5-7AE7-4991-98F7-F1C7C69B5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4968" y="2002747"/>
            <a:ext cx="7802064" cy="3667637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CDA8470B-0798-4FB2-BCF0-1F6DC776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A4E3-A7F8-4B2D-8E4F-32D1E0659267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98309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7C8D1D0-F86E-4189-A266-0793C81F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Физическая диаграмма базы данных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F17239B4-72F8-4049-B151-87FEFF1E0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68080" y="2102141"/>
            <a:ext cx="4400000" cy="27809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145E18-F7F4-4284-9840-E9BD80F1CB7F}"/>
              </a:ext>
            </a:extLst>
          </p:cNvPr>
          <p:cNvSpPr txBox="1"/>
          <p:nvPr/>
        </p:nvSpPr>
        <p:spPr>
          <a:xfrm>
            <a:off x="4292496" y="5030886"/>
            <a:ext cx="313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База данных включает в себя</a:t>
            </a:r>
          </a:p>
          <a:p>
            <a:r>
              <a:rPr lang="ru-RU" dirty="0"/>
              <a:t>       2</a:t>
            </a:r>
            <a:r>
              <a:rPr lang="en-US" dirty="0"/>
              <a:t> </a:t>
            </a:r>
            <a:r>
              <a:rPr lang="ru-RU" dirty="0"/>
              <a:t>служебные таблицы</a:t>
            </a:r>
            <a:endParaRPr lang="en-US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618D4DD2-E0F6-4DA1-A8D5-2DC7B5F8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DA4E3-A7F8-4B2D-8E4F-32D1E0659267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9170062"/>
      </p:ext>
    </p:extLst>
  </p:cSld>
  <p:clrMapOvr>
    <a:masterClrMapping/>
  </p:clrMapOvr>
</p:sld>
</file>

<file path=ppt/theme/theme1.xml><?xml version="1.0" encoding="utf-8"?>
<a:theme xmlns:a="http://schemas.openxmlformats.org/drawingml/2006/main" name="Компьютерная техника (16 х 9)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9411779_TF02901026_TF02901026.potx" id="{7F70CF0D-9BDD-45E8-B6DB-31E8E2A91A4C}" vid="{2BCA5CE5-F1BC-40E7-B66B-51CE49DF765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tf02901026</Template>
  <TotalTime>2100</TotalTime>
  <Words>516</Words>
  <Application>Microsoft Office PowerPoint</Application>
  <PresentationFormat>Произвольный</PresentationFormat>
  <Paragraphs>111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Компьютерная техника (16 х 9)</vt:lpstr>
      <vt:lpstr>РАЗРАБОТКА МОБИЛЬНОГО ПРИЛОЖЕНИЯ  «Фитнес - тренер»</vt:lpstr>
      <vt:lpstr>Цели и задачи ВКР:</vt:lpstr>
      <vt:lpstr>Введение в тему дипломной работы:</vt:lpstr>
      <vt:lpstr>Обзор средств для разработки ВКР</vt:lpstr>
      <vt:lpstr>Процесс работы с приложением</vt:lpstr>
      <vt:lpstr>Практическая часть:</vt:lpstr>
      <vt:lpstr>Основные функциональные возможности приложения:</vt:lpstr>
      <vt:lpstr>Диаграмма вариантов использования</vt:lpstr>
      <vt:lpstr>Физическая диаграмма базы данных:</vt:lpstr>
      <vt:lpstr>Экранные формы</vt:lpstr>
      <vt:lpstr>Экранные формы калькуляторов:</vt:lpstr>
      <vt:lpstr>Заключение</vt:lpstr>
      <vt:lpstr>РАЗРАБОТКА МОБИЛЬНОГО ПРИЛОЖЕНИЯ  «Фитнес - тренер»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Уланов</dc:creator>
  <cp:lastModifiedBy>lab-2420</cp:lastModifiedBy>
  <cp:revision>27</cp:revision>
  <dcterms:created xsi:type="dcterms:W3CDTF">2017-05-17T19:30:57Z</dcterms:created>
  <dcterms:modified xsi:type="dcterms:W3CDTF">2017-06-08T10:21:21Z</dcterms:modified>
</cp:coreProperties>
</file>